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9" r:id="rId3"/>
    <p:sldId id="290" r:id="rId5"/>
    <p:sldId id="310" r:id="rId6"/>
    <p:sldId id="273" r:id="rId7"/>
    <p:sldId id="276" r:id="rId8"/>
    <p:sldId id="275" r:id="rId9"/>
    <p:sldId id="312" r:id="rId10"/>
    <p:sldId id="314" r:id="rId11"/>
    <p:sldId id="262" r:id="rId12"/>
    <p:sldId id="292" r:id="rId13"/>
    <p:sldId id="302" r:id="rId14"/>
    <p:sldId id="322" r:id="rId15"/>
    <p:sldId id="264" r:id="rId16"/>
    <p:sldId id="303" r:id="rId17"/>
    <p:sldId id="324" r:id="rId18"/>
    <p:sldId id="325" r:id="rId19"/>
    <p:sldId id="326" r:id="rId20"/>
    <p:sldId id="327" r:id="rId21"/>
    <p:sldId id="328" r:id="rId22"/>
    <p:sldId id="329" r:id="rId23"/>
    <p:sldId id="265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5A5A5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09" autoAdjust="0"/>
    <p:restoredTop sz="89299" autoAdjust="0"/>
  </p:normalViewPr>
  <p:slideViewPr>
    <p:cSldViewPr snapToGrid="0">
      <p:cViewPr>
        <p:scale>
          <a:sx n="80" d="100"/>
          <a:sy n="80" d="100"/>
        </p:scale>
        <p:origin x="-510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948D2E-AF02-4DCE-B074-B92153B9F50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b="0" dirty="0" smtClean="0">
              <a:solidFill>
                <a:schemeClr val="tx1"/>
              </a:solidFill>
              <a:effectLst/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altLang="zh-CN" b="0" dirty="0" smtClean="0">
              <a:solidFill>
                <a:schemeClr val="tx1"/>
              </a:solidFill>
              <a:effectLst/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DA67F-B4CA-4472-A62D-C6C405E2262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600" b="1" kern="1200" dirty="0">
                <a:solidFill>
                  <a:schemeClr val="accent1">
                    <a:lumMod val="50000"/>
                  </a:schemeClr>
                </a:solidFill>
                <a:latin typeface="Times New Roman" panose="02020503050405090304" pitchFamily="18" charset="0"/>
                <a:ea typeface="仿宋" panose="02010609060101010101" pitchFamily="49" charset="-122"/>
                <a:cs typeface="Times New Roman" panose="0202050305040509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单击以编辑母版副标题样式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75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204000" cy="973274"/>
          </a:xfrm>
          <a:prstGeom prst="rect">
            <a:avLst/>
          </a:prstGeom>
        </p:spPr>
      </p:pic>
      <p:grpSp>
        <p:nvGrpSpPr>
          <p:cNvPr id="17" name="组合 16"/>
          <p:cNvGrpSpPr/>
          <p:nvPr userDrawn="1"/>
        </p:nvGrpSpPr>
        <p:grpSpPr>
          <a:xfrm>
            <a:off x="0" y="0"/>
            <a:ext cx="12204000" cy="973274"/>
            <a:chOff x="0" y="0"/>
            <a:chExt cx="12204000" cy="973274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 rotWithShape="1">
            <a:blip r:embed="rId5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915056" y="633807"/>
              <a:ext cx="25587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23" name="图片 22"/>
            <p:cNvPicPr>
              <a:picLocks noChangeAspect="1"/>
            </p:cNvPicPr>
            <p:nvPr/>
          </p:nvPicPr>
          <p:blipFill rotWithShape="1">
            <a:blip r:embed="rId6"/>
            <a:srcRect b="25639"/>
            <a:stretch>
              <a:fillRect/>
            </a:stretch>
          </p:blipFill>
          <p:spPr>
            <a:xfrm>
              <a:off x="883306" y="118429"/>
              <a:ext cx="3038475" cy="849946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1004107" y="80242"/>
              <a:ext cx="213279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261930" y="99463"/>
              <a:ext cx="1247643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 smtClean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10261936" y="308328"/>
            <a:ext cx="19300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Advanced Technique of Artificial </a:t>
            </a:r>
            <a:r>
              <a:rPr lang="en-US" altLang="zh-CN" dirty="0" smtClean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rPr>
              <a:t> Intelligence</a:t>
            </a:r>
            <a:endParaRPr lang="zh-CN" altLang="en-US" dirty="0">
              <a:solidFill>
                <a:schemeClr val="bg1">
                  <a:lumMod val="85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2900" b="1" kern="1200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reflection blurRad="6350" stA="55000" endA="300" endPos="35000" dir="5400000" sy="-100000" algn="bl" rotWithShape="0"/>
                </a:effectLst>
                <a:latin typeface="华康俪金黑W8(P)" panose="020B0800000000000000" pitchFamily="34" charset="-122"/>
                <a:ea typeface="华康俪金黑W8(P)" panose="020B0800000000000000" pitchFamily="34" charset="-122"/>
                <a:cs typeface="Times New Roman" panose="02020503050405090304" pitchFamily="18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316974"/>
            <a:ext cx="10515600" cy="4859989"/>
          </a:xfrm>
        </p:spPr>
        <p:txBody>
          <a:bodyPr/>
          <a:lstStyle>
            <a:lvl1pPr marL="358775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  <a:defRPr lang="zh-CN" altLang="en-US" sz="2600" b="1" kern="100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cs typeface="Times New Roman" panose="02020503050405090304" pitchFamily="18" charset="0"/>
              </a:defRPr>
            </a:lvl1pPr>
            <a:lvl2pPr>
              <a:defRPr lang="zh-CN" altLang="en-US" sz="2400" kern="1200" dirty="0" smtClean="0">
                <a:solidFill>
                  <a:schemeClr val="tx1"/>
                </a:solidFill>
                <a:latin typeface="Times New Roman" panose="02020503050405090304" pitchFamily="18" charset="0"/>
                <a:ea typeface="仿宋" panose="02010609060101010101" pitchFamily="49" charset="-122"/>
                <a:cs typeface="Times New Roman" panose="02020503050405090304" pitchFamily="18" charset="0"/>
              </a:defRPr>
            </a:lvl2pPr>
            <a:lvl3pPr>
              <a:defRPr sz="2200"/>
            </a:lvl3pPr>
          </a:lstStyle>
          <a:p>
            <a:pPr lvl="0"/>
            <a:r>
              <a:rPr lang="zh-CN" altLang="en-US" dirty="0" smtClean="0"/>
              <a:t>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2"/>
            <a:ext cx="12204000" cy="603327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81632" y="0"/>
              <a:ext cx="340517" cy="504825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</a:t>
              </a:r>
              <a:r>
                <a:rPr lang="en-US" altLang="zh-CN" sz="1000" dirty="0" smtClean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9" name="组合 8"/>
          <p:cNvGrpSpPr/>
          <p:nvPr userDrawn="1"/>
        </p:nvGrpSpPr>
        <p:grpSpPr>
          <a:xfrm>
            <a:off x="565604" y="0"/>
            <a:ext cx="11725480" cy="608944"/>
            <a:chOff x="565604" y="0"/>
            <a:chExt cx="11725480" cy="608944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</a:t>
              </a:r>
              <a:r>
                <a:rPr lang="en-US" altLang="zh-CN" sz="1500" dirty="0" err="1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Technlogy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56233" y="0"/>
              <a:ext cx="290512" cy="504825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</a:t>
              </a:r>
              <a:r>
                <a:rPr lang="en-US" altLang="zh-CN" sz="1000" dirty="0" smtClean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8.png"/><Relationship Id="rId13" Type="http://schemas.openxmlformats.org/officeDocument/2006/relationships/image" Target="../media/image7.png"/><Relationship Id="rId12" Type="http://schemas.openxmlformats.org/officeDocument/2006/relationships/image" Target="../media/image6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705457"/>
            <a:ext cx="10515600" cy="512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293841"/>
            <a:ext cx="10515600" cy="5121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45720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ct val="75000"/>
              <a:buFont typeface="Wingdings" panose="05000000000000000000" pitchFamily="2" charset="2"/>
              <a:buChar char="n"/>
            </a:pPr>
            <a:r>
              <a:rPr lang="zh-CN" altLang="en-US" dirty="0" smtClean="0"/>
              <a:t>编辑母版文本样式</a:t>
            </a:r>
            <a:endParaRPr lang="zh-CN" altLang="en-US" dirty="0" smtClean="0"/>
          </a:p>
          <a:p>
            <a:pPr lvl="1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BC03B-13BB-476B-B07A-5829C61798CD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4325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4325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14C75-72F5-4DB0-8A81-90E8A5303F2F}" type="slidenum">
              <a:rPr lang="zh-CN" altLang="en-US" smtClean="0"/>
            </a:fld>
            <a:endParaRPr lang="zh-CN" altLang="en-US"/>
          </a:p>
        </p:txBody>
      </p:sp>
      <p:grpSp>
        <p:nvGrpSpPr>
          <p:cNvPr id="15" name="组合 14"/>
          <p:cNvGrpSpPr/>
          <p:nvPr userDrawn="1"/>
        </p:nvGrpSpPr>
        <p:grpSpPr>
          <a:xfrm>
            <a:off x="0" y="0"/>
            <a:ext cx="12291084" cy="608944"/>
            <a:chOff x="0" y="0"/>
            <a:chExt cx="12291084" cy="608944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0" y="0"/>
              <a:ext cx="12204000" cy="603327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65604" y="126322"/>
              <a:ext cx="1887310" cy="46518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65605" y="54946"/>
              <a:ext cx="1639713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 smtClean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5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1756232" y="0"/>
              <a:ext cx="374807" cy="504825"/>
            </a:xfrm>
            <a:prstGeom prst="rect">
              <a:avLst/>
            </a:prstGeom>
          </p:spPr>
        </p:pic>
        <p:sp>
          <p:nvSpPr>
            <p:cNvPr id="20" name="矩形 19"/>
            <p:cNvSpPr/>
            <p:nvPr/>
          </p:nvSpPr>
          <p:spPr>
            <a:xfrm>
              <a:off x="10944358" y="178331"/>
              <a:ext cx="13467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000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</a:t>
              </a:r>
              <a:r>
                <a:rPr lang="en-US" altLang="zh-CN" sz="1000" dirty="0" smtClean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 Intelligence</a:t>
              </a:r>
              <a:endParaRPr lang="zh-CN" altLang="en-US" sz="1000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0944357" y="17702"/>
              <a:ext cx="124764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 smtClean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2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900" b="1" kern="1200" dirty="0">
          <a:solidFill>
            <a:srgbClr val="002060"/>
          </a:solidFill>
          <a:effectLst>
            <a:glow rad="63500">
              <a:schemeClr val="bg1"/>
            </a:glow>
            <a:reflection blurRad="6350" stA="55000" endA="300" endPos="35000" dir="5400000" sy="-100000" algn="bl" rotWithShape="0"/>
          </a:effectLst>
          <a:latin typeface="Times New Roman" panose="02020503050405090304" pitchFamily="18" charset="0"/>
          <a:ea typeface="华康俪金黑W8(P)" panose="020B0800000000000000" pitchFamily="34" charset="-122"/>
          <a:cs typeface="Times New Roman" panose="02020503050405090304" pitchFamily="18" charset="0"/>
        </a:defRPr>
      </a:lvl1pPr>
    </p:titleStyle>
    <p:bodyStyle>
      <a:lvl1pPr marL="415925" indent="-514350" algn="l" defTabSz="914400" rtl="0" eaLnBrk="1" latinLnBrk="0" hangingPunct="1">
        <a:lnSpc>
          <a:spcPct val="90000"/>
        </a:lnSpc>
        <a:spcBef>
          <a:spcPts val="1000"/>
        </a:spcBef>
        <a:buSzPct val="75000"/>
        <a:buFont typeface="Wingdings" panose="05000000000000000000" pitchFamily="2" charset="2"/>
        <a:buChar char="p"/>
        <a:defRPr lang="zh-CN" altLang="en-US" sz="2600" b="1" kern="100" spc="50" dirty="0" smtClean="0">
          <a:ln w="11430"/>
          <a:gradFill>
            <a:gsLst>
              <a:gs pos="25000">
                <a:srgbClr val="C0504D">
                  <a:satMod val="155000"/>
                </a:srgbClr>
              </a:gs>
              <a:gs pos="100000">
                <a:srgbClr val="C0504D">
                  <a:shade val="45000"/>
                  <a:satMod val="165000"/>
                </a:srgbClr>
              </a:gs>
            </a:gsLst>
            <a:lin ang="5400000"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宋体" panose="02010600030101010101" pitchFamily="2" charset="-122"/>
          <a:ea typeface="宋体" panose="02010600030101010101" pitchFamily="2" charset="-122"/>
          <a:cs typeface="Times New Roman" panose="0202050305040509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Wingdings" panose="05000000000000000000" pitchFamily="2" charset="2"/>
        <a:buChar char="p"/>
        <a:defRPr sz="2400" kern="1200">
          <a:solidFill>
            <a:schemeClr val="tx1"/>
          </a:solidFill>
          <a:latin typeface="Times New Roman" panose="02020503050405090304" pitchFamily="18" charset="0"/>
          <a:ea typeface="仿宋" panose="02010609060101010101" pitchFamily="49" charset="-122"/>
          <a:cs typeface="Times New Roman" panose="0202050305040509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60000"/>
        <a:buFont typeface="Times New Roman" panose="02020503050405090304" pitchFamily="18" charset="0"/>
        <a:buChar char="─"/>
        <a:defRPr sz="2200" kern="1200">
          <a:solidFill>
            <a:schemeClr val="tx1"/>
          </a:solidFill>
          <a:latin typeface="Times New Roman" panose="02020503050405090304" pitchFamily="18" charset="0"/>
          <a:ea typeface="仿宋" panose="02010609060101010101" pitchFamily="49" charset="-122"/>
          <a:cs typeface="Times New Roman" panose="0202050305040509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Times New Roman" panose="02020503050405090304" pitchFamily="18" charset="0"/>
          <a:ea typeface="仿宋" panose="02010609060101010101" pitchFamily="49" charset="-122"/>
          <a:cs typeface="Times New Roman" panose="0202050305040509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Times New Roman" panose="02020503050405090304" pitchFamily="18" charset="0"/>
          <a:ea typeface="仿宋" panose="02010609060101010101" pitchFamily="49" charset="-122"/>
          <a:cs typeface="Times New Roman" panose="0202050305040509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75"/>
            <a:ext cx="12204065" cy="1519345"/>
            <a:chOff x="0" y="-53985"/>
            <a:chExt cx="12204000" cy="1116709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6776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4289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8134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2366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0" y="1168097"/>
            <a:ext cx="12192000" cy="4750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10631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778510" y="2269490"/>
            <a:ext cx="10485120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503050405090304" pitchFamily="18" charset="0"/>
                <a:ea typeface="楷体" panose="02010609060101010101" pitchFamily="49" charset="-122"/>
                <a:cs typeface="Times New Roman" panose="02020503050405090304" pitchFamily="18" charset="0"/>
              </a:rPr>
              <a:t>Weakly-Supervised Aspect-Based Sentiment Analysis via Joint</a:t>
            </a:r>
            <a:endParaRPr lang="en-US" altLang="zh-CN" sz="3600" b="1" dirty="0">
              <a:solidFill>
                <a:schemeClr val="accent1">
                  <a:lumMod val="50000"/>
                </a:schemeClr>
              </a:solidFill>
              <a:latin typeface="Times New Roman" panose="02020503050405090304" pitchFamily="18" charset="0"/>
              <a:ea typeface="楷体" panose="02010609060101010101" pitchFamily="49" charset="-122"/>
              <a:cs typeface="Times New Roman" panose="02020503050405090304" pitchFamily="18" charset="0"/>
            </a:endParaRPr>
          </a:p>
          <a:p>
            <a:pPr algn="ctr"/>
            <a:r>
              <a:rPr lang="en-US" altLang="zh-CN" sz="3600" b="1" dirty="0">
                <a:solidFill>
                  <a:schemeClr val="accent1">
                    <a:lumMod val="50000"/>
                  </a:schemeClr>
                </a:solidFill>
                <a:latin typeface="Times New Roman" panose="02020503050405090304" pitchFamily="18" charset="0"/>
                <a:ea typeface="楷体" panose="02010609060101010101" pitchFamily="49" charset="-122"/>
                <a:cs typeface="Times New Roman" panose="02020503050405090304" pitchFamily="18" charset="0"/>
              </a:rPr>
              <a:t>Aspect-Sentiment Topic Embedding</a:t>
            </a:r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Times New Roman" panose="02020503050405090304" pitchFamily="18" charset="0"/>
                <a:ea typeface="楷体" panose="02010609060101010101" pitchFamily="49" charset="-122"/>
                <a:cs typeface="Times New Roman" panose="02020503050405090304" pitchFamily="18" charset="0"/>
              </a:rPr>
              <a:t>(EMNLP 2020)</a:t>
            </a:r>
            <a:endParaRPr lang="en-US" altLang="zh-CN" b="1" dirty="0">
              <a:solidFill>
                <a:schemeClr val="accent1">
                  <a:lumMod val="50000"/>
                </a:schemeClr>
              </a:solidFill>
              <a:latin typeface="Times New Roman" panose="02020503050405090304" pitchFamily="18" charset="0"/>
              <a:ea typeface="楷体" panose="02010609060101010101" pitchFamily="49" charset="-122"/>
              <a:cs typeface="Times New Roman" panose="02020503050405090304" pitchFamily="18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3" name="矩形 22"/>
          <p:cNvSpPr/>
          <p:nvPr/>
        </p:nvSpPr>
        <p:spPr>
          <a:xfrm>
            <a:off x="1308100" y="4333875"/>
            <a:ext cx="10297160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1">
                    <a:lumMod val="50000"/>
                  </a:schemeClr>
                </a:solidFill>
                <a:latin typeface="Times New Roman" panose="02020503050405090304" pitchFamily="18" charset="0"/>
                <a:ea typeface="楷体" panose="02010609060101010101" pitchFamily="49" charset="-122"/>
                <a:cs typeface="Times New Roman" panose="02020503050405090304" pitchFamily="18" charset="0"/>
              </a:rPr>
              <a:t>Jiaxin Huang, Yu Meng, Fang Guo, Heng Ji, Jiawei HanUniversity of Illinois at Urbana-Champaign, IL, USA</a:t>
            </a:r>
            <a:endParaRPr lang="en-US" altLang="zh-CN" b="1" dirty="0">
              <a:solidFill>
                <a:schemeClr val="accent1">
                  <a:lumMod val="50000"/>
                </a:schemeClr>
              </a:solidFill>
              <a:latin typeface="Times New Roman" panose="02020503050405090304" pitchFamily="18" charset="0"/>
              <a:ea typeface="楷体" panose="02010609060101010101" pitchFamily="49" charset="-122"/>
              <a:cs typeface="Times New Roman" panose="0202050305040509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76495" y="5434238"/>
            <a:ext cx="298577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anose="02020503050405090304" pitchFamily="18" charset="0"/>
                <a:ea typeface="楷体" panose="02010609060101010101" pitchFamily="49" charset="-122"/>
                <a:cs typeface="Times New Roman" panose="02020503050405090304" pitchFamily="18" charset="0"/>
              </a:rPr>
              <a:t>Reported by jia wang</a:t>
            </a:r>
            <a:endParaRPr lang="zh-CN" altLang="en-US" sz="2400" b="1" dirty="0">
              <a:solidFill>
                <a:schemeClr val="accent1">
                  <a:lumMod val="50000"/>
                </a:schemeClr>
              </a:solidFill>
              <a:latin typeface="Times New Roman" panose="02020503050405090304" pitchFamily="18" charset="0"/>
              <a:ea typeface="楷体" panose="02010609060101010101" pitchFamily="49" charset="-122"/>
              <a:cs typeface="Times New Roman" panose="0202050305040509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079773"/>
            <a:ext cx="10515600" cy="482946"/>
          </a:xfrm>
        </p:spPr>
        <p:txBody>
          <a:bodyPr/>
          <a:lstStyle/>
          <a:p>
            <a:r>
              <a:rPr lang="en-US" altLang="zh-CN" sz="44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 panose="02020503050405090304" charset="0"/>
                <a:ea typeface="楷体" panose="02010609060101010101" pitchFamily="49" charset="-122"/>
                <a:cs typeface="Times New Roman Bold" panose="02020503050405090304" charset="0"/>
                <a:sym typeface="+mn-ea"/>
              </a:rPr>
              <a:t>Model</a:t>
            </a:r>
            <a:br>
              <a:rPr lang="en-US" altLang="zh-CN" sz="4400" dirty="0"/>
            </a:br>
            <a:br>
              <a:rPr lang="en-US" altLang="zh-CN" sz="4400" dirty="0"/>
            </a:br>
            <a:endParaRPr lang="en-US" altLang="zh-CN" sz="4400" dirty="0"/>
          </a:p>
        </p:txBody>
      </p:sp>
      <p:pic>
        <p:nvPicPr>
          <p:cNvPr id="7" name="图片 6" descr="截屏2020-11-11 上午11.04.44"/>
          <p:cNvPicPr>
            <a:picLocks noChangeAspect="1"/>
          </p:cNvPicPr>
          <p:nvPr/>
        </p:nvPicPr>
        <p:blipFill>
          <a:blip r:embed="rId1"/>
          <a:srcRect l="7495" t="9240" b="13850"/>
          <a:stretch>
            <a:fillRect/>
          </a:stretch>
        </p:blipFill>
        <p:spPr>
          <a:xfrm>
            <a:off x="278765" y="1248410"/>
            <a:ext cx="5415915" cy="2563495"/>
          </a:xfrm>
          <a:prstGeom prst="rect">
            <a:avLst/>
          </a:prstGeom>
        </p:spPr>
      </p:pic>
      <p:pic>
        <p:nvPicPr>
          <p:cNvPr id="8" name="图片 7" descr="截屏2020-11-11 上午11.06.05"/>
          <p:cNvPicPr>
            <a:picLocks noChangeAspect="1"/>
          </p:cNvPicPr>
          <p:nvPr/>
        </p:nvPicPr>
        <p:blipFill>
          <a:blip r:embed="rId2"/>
          <a:srcRect l="8916"/>
          <a:stretch>
            <a:fillRect/>
          </a:stretch>
        </p:blipFill>
        <p:spPr>
          <a:xfrm>
            <a:off x="580390" y="3811905"/>
            <a:ext cx="5114290" cy="3009900"/>
          </a:xfrm>
          <a:prstGeom prst="rect">
            <a:avLst/>
          </a:prstGeom>
        </p:spPr>
      </p:pic>
      <p:pic>
        <p:nvPicPr>
          <p:cNvPr id="9" name="图片 8" descr="截屏2020-11-11 上午11.07.56"/>
          <p:cNvPicPr>
            <a:picLocks noChangeAspect="1"/>
          </p:cNvPicPr>
          <p:nvPr/>
        </p:nvPicPr>
        <p:blipFill>
          <a:blip r:embed="rId3"/>
          <a:srcRect l="14709" b="13737"/>
          <a:stretch>
            <a:fillRect/>
          </a:stretch>
        </p:blipFill>
        <p:spPr>
          <a:xfrm>
            <a:off x="6362700" y="1617980"/>
            <a:ext cx="5427345" cy="1040765"/>
          </a:xfrm>
          <a:prstGeom prst="rect">
            <a:avLst/>
          </a:prstGeom>
        </p:spPr>
      </p:pic>
      <p:pic>
        <p:nvPicPr>
          <p:cNvPr id="10" name="图片 9" descr="截屏2020-11-11 上午11.08.05"/>
          <p:cNvPicPr>
            <a:picLocks noChangeAspect="1"/>
          </p:cNvPicPr>
          <p:nvPr/>
        </p:nvPicPr>
        <p:blipFill>
          <a:blip r:embed="rId4"/>
          <a:srcRect l="15369"/>
          <a:stretch>
            <a:fillRect/>
          </a:stretch>
        </p:blipFill>
        <p:spPr>
          <a:xfrm>
            <a:off x="6266180" y="3156585"/>
            <a:ext cx="5556885" cy="1092200"/>
          </a:xfrm>
          <a:prstGeom prst="rect">
            <a:avLst/>
          </a:prstGeom>
        </p:spPr>
      </p:pic>
      <p:pic>
        <p:nvPicPr>
          <p:cNvPr id="11" name="图片 10" descr="截屏2020-11-11 上午11.19.0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4505" y="5145405"/>
            <a:ext cx="7023735" cy="16764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299200" y="4746625"/>
            <a:ext cx="5490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latin typeface="Al Bayan Bold" charset="0"/>
                <a:cs typeface="Al Bayan Bold" charset="0"/>
              </a:rPr>
              <a:t>Regularizing Pure Aspect/Sentiment Topics.</a:t>
            </a:r>
            <a:endParaRPr lang="zh-CN" altLang="en-US" sz="2000" b="1">
              <a:latin typeface="Al Bayan Bold" charset="0"/>
              <a:cs typeface="Al Bayan Bold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453505" y="1219200"/>
            <a:ext cx="46431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latin typeface="Al Bayan Bold" charset="0"/>
                <a:cs typeface="Al Bayan Bold" charset="0"/>
              </a:rPr>
              <a:t>Modeling Local and Global Contexts.</a:t>
            </a:r>
            <a:endParaRPr lang="zh-CN" altLang="en-US" sz="2000" b="1">
              <a:latin typeface="Al Bayan Bold" charset="0"/>
              <a:cs typeface="Al Bayan Bold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419215" y="2712720"/>
            <a:ext cx="52736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where P(wj |wi) ∝ exp(v&gt;j ui), and ui, vj are the</a:t>
            </a:r>
            <a:endParaRPr lang="zh-CN" altLang="en-US"/>
          </a:p>
          <a:p>
            <a:r>
              <a:rPr lang="zh-CN" altLang="en-US"/>
              <a:t>center and context word embeddings.</a:t>
            </a:r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6570345" y="4248785"/>
            <a:ext cx="44094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where P(d|wi) ∝ exp(d&gt;ui).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8935"/>
            <a:ext cx="10515600" cy="884555"/>
          </a:xfrm>
        </p:spPr>
        <p:txBody>
          <a:bodyPr/>
          <a:p>
            <a:r>
              <a:rPr lang="en-US" altLang="zh-CN" sz="44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 panose="02020503050405090304" charset="0"/>
                <a:ea typeface="楷体" panose="02010609060101010101" pitchFamily="49" charset="-122"/>
                <a:cs typeface="Times New Roman Bold" panose="02020503050405090304" charset="0"/>
                <a:sym typeface="+mn-ea"/>
              </a:rPr>
              <a:t>Model</a:t>
            </a:r>
            <a:endParaRPr lang="zh-CN" altLang="en-US" sz="4400"/>
          </a:p>
        </p:txBody>
      </p:sp>
      <p:pic>
        <p:nvPicPr>
          <p:cNvPr id="7" name="内容占位符 6" descr="截屏2020-11-11 上午11.04.44"/>
          <p:cNvPicPr>
            <a:picLocks noChangeAspect="1"/>
          </p:cNvPicPr>
          <p:nvPr>
            <p:ph idx="1"/>
          </p:nvPr>
        </p:nvPicPr>
        <p:blipFill>
          <a:blip r:embed="rId1"/>
          <a:srcRect l="7495" t="9240" b="13850"/>
          <a:stretch>
            <a:fillRect/>
          </a:stretch>
        </p:blipFill>
        <p:spPr>
          <a:xfrm>
            <a:off x="-220345" y="2118360"/>
            <a:ext cx="5854700" cy="3759200"/>
          </a:xfrm>
          <a:prstGeom prst="rect">
            <a:avLst/>
          </a:prstGeom>
        </p:spPr>
      </p:pic>
      <p:pic>
        <p:nvPicPr>
          <p:cNvPr id="4" name="图片 3" descr="截屏2020-11-11 上午11.20.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7990" y="1915795"/>
            <a:ext cx="6782435" cy="17907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257290" y="1253490"/>
            <a:ext cx="57924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latin typeface="Al Bayan Bold" charset="0"/>
                <a:cs typeface="Al Bayan Bold" charset="0"/>
              </a:rPr>
              <a:t>Regularizing Joint </a:t>
            </a:r>
            <a:r>
              <a:rPr lang="en-US" altLang="zh-CN" sz="2000" b="1">
                <a:latin typeface="Al Bayan Bold" charset="0"/>
                <a:cs typeface="Al Bayan Bold" charset="0"/>
              </a:rPr>
              <a:t>&lt;</a:t>
            </a:r>
            <a:r>
              <a:rPr lang="zh-CN" altLang="en-US" sz="2000" b="1">
                <a:latin typeface="Al Bayan Bold" charset="0"/>
                <a:cs typeface="Al Bayan Bold" charset="0"/>
              </a:rPr>
              <a:t>Sentiment, Aspect</a:t>
            </a:r>
            <a:r>
              <a:rPr lang="en-US" altLang="zh-CN" sz="2000" b="1">
                <a:latin typeface="Al Bayan Bold" charset="0"/>
                <a:cs typeface="Al Bayan Bold" charset="0"/>
              </a:rPr>
              <a:t>&gt;</a:t>
            </a:r>
            <a:r>
              <a:rPr lang="zh-CN" altLang="en-US" sz="2000" b="1">
                <a:latin typeface="Al Bayan Bold" charset="0"/>
                <a:cs typeface="Al Bayan Bold" charset="0"/>
              </a:rPr>
              <a:t> Topics.</a:t>
            </a:r>
            <a:endParaRPr lang="zh-CN" altLang="en-US" sz="2000" b="1">
              <a:latin typeface="Al Bayan Bold" charset="0"/>
              <a:cs typeface="Al Bayan Bold" charset="0"/>
            </a:endParaRPr>
          </a:p>
        </p:txBody>
      </p:sp>
      <p:pic>
        <p:nvPicPr>
          <p:cNvPr id="6" name="图片 5" descr="截屏2020-11-11 上午11.26.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990" y="3794760"/>
            <a:ext cx="6477635" cy="1803400"/>
          </a:xfrm>
          <a:prstGeom prst="rect">
            <a:avLst/>
          </a:prstGeom>
        </p:spPr>
      </p:pic>
      <p:pic>
        <p:nvPicPr>
          <p:cNvPr id="8" name="图片 7" descr="截屏2020-11-11 下午1.06.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7690" y="5751195"/>
            <a:ext cx="6236335" cy="68580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4081145" y="6426835"/>
            <a:ext cx="71018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Al Bayan Plain" charset="0"/>
                <a:cs typeface="Al Bayan Plain" charset="0"/>
              </a:rPr>
              <a:t>where Lreg = LAreg +LSreg, and the same for Ljoint and Lcross.</a:t>
            </a:r>
            <a:r>
              <a:rPr lang="zh-CN" altLang="en-US"/>
              <a:t> </a:t>
            </a:r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8935"/>
            <a:ext cx="10515600" cy="884555"/>
          </a:xfrm>
        </p:spPr>
        <p:txBody>
          <a:bodyPr/>
          <a:p>
            <a:r>
              <a:rPr lang="en-US" altLang="zh-CN" sz="44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 panose="02020503050405090304" charset="0"/>
                <a:ea typeface="楷体" panose="02010609060101010101" pitchFamily="49" charset="-122"/>
                <a:cs typeface="Times New Roman Bold" panose="02020503050405090304" charset="0"/>
                <a:sym typeface="+mn-ea"/>
              </a:rPr>
              <a:t>Model</a:t>
            </a:r>
            <a:endParaRPr lang="zh-CN" altLang="en-US" sz="4400"/>
          </a:p>
        </p:txBody>
      </p:sp>
      <p:pic>
        <p:nvPicPr>
          <p:cNvPr id="9" name="图片 8" descr="截屏2020-11-11 下午1.07.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55" y="1880870"/>
            <a:ext cx="5314315" cy="469138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33985" y="1420495"/>
            <a:ext cx="55308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latin typeface="Al Bayan Bold" charset="0"/>
                <a:cs typeface="Al Bayan Bold" charset="0"/>
              </a:rPr>
              <a:t>Training CNNs for Classification</a:t>
            </a:r>
            <a:endParaRPr lang="zh-CN" altLang="en-US" sz="2400" b="1">
              <a:latin typeface="Al Bayan Bold" charset="0"/>
              <a:cs typeface="Al Bayan Bold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9085" y="5773420"/>
            <a:ext cx="44538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 b="1">
                <a:latin typeface="Al Bayan Bold" charset="0"/>
                <a:cs typeface="Al Bayan Bold" charset="0"/>
              </a:rPr>
              <a:t>Example:</a:t>
            </a:r>
            <a:endParaRPr lang="zh-CN" altLang="en-US" sz="1400" b="1">
              <a:latin typeface="Al Bayan Bold" charset="0"/>
              <a:cs typeface="Al Bayan Bold" charset="0"/>
            </a:endParaRPr>
          </a:p>
          <a:p>
            <a:r>
              <a:rPr lang="zh-CN" altLang="en-US" sz="1400">
                <a:latin typeface="Arial" panose="020B0604020202090204" pitchFamily="34" charset="0"/>
                <a:cs typeface="Arial" panose="020B0604020202090204" pitchFamily="34" charset="0"/>
              </a:rPr>
              <a:t>•</a:t>
            </a:r>
            <a:r>
              <a:rPr lang="zh-CN" altLang="en-US" sz="1400">
                <a:latin typeface="Al Bayan Plain" charset="0"/>
                <a:cs typeface="Al Bayan Plain" charset="0"/>
              </a:rPr>
              <a:t>“Any movie is better than this one”</a:t>
            </a:r>
            <a:endParaRPr lang="zh-CN" altLang="en-US" sz="1400">
              <a:latin typeface="Al Bayan Plain" charset="0"/>
              <a:cs typeface="Al Bayan Plain" charset="0"/>
            </a:endParaRPr>
          </a:p>
          <a:p>
            <a:r>
              <a:rPr lang="zh-CN" altLang="en-US" sz="1400">
                <a:latin typeface="Al Bayan Plain" charset="0"/>
                <a:cs typeface="Al Bayan Plain" charset="0"/>
              </a:rPr>
              <a:t>                                  </a:t>
            </a:r>
            <a:r>
              <a:rPr lang="en-US" altLang="zh-CN" sz="1400">
                <a:latin typeface="Al Bayan Plain" charset="0"/>
                <a:cs typeface="Al Bayan Plain" charset="0"/>
              </a:rPr>
              <a:t>VS</a:t>
            </a:r>
            <a:endParaRPr lang="zh-CN" altLang="en-US" sz="1400">
              <a:latin typeface="Al Bayan Plain" charset="0"/>
              <a:cs typeface="Al Bayan Plain" charset="0"/>
            </a:endParaRPr>
          </a:p>
          <a:p>
            <a:r>
              <a:rPr lang="zh-CN" altLang="en-US" sz="1400">
                <a:latin typeface="Arial" panose="020B0604020202090204" pitchFamily="34" charset="0"/>
                <a:cs typeface="Arial" panose="020B0604020202090204" pitchFamily="34" charset="0"/>
              </a:rPr>
              <a:t>•</a:t>
            </a:r>
            <a:r>
              <a:rPr lang="zh-CN" altLang="en-US" sz="1400">
                <a:latin typeface="Al Bayan Plain" charset="0"/>
                <a:cs typeface="Al Bayan Plain" charset="0"/>
              </a:rPr>
              <a:t>“</a:t>
            </a:r>
            <a:r>
              <a:rPr lang="en-US" altLang="zh-CN" sz="1400">
                <a:latin typeface="Al Bayan Plain" charset="0"/>
                <a:cs typeface="Al Bayan Plain" charset="0"/>
              </a:rPr>
              <a:t>T</a:t>
            </a:r>
            <a:r>
              <a:rPr lang="zh-CN" altLang="en-US" sz="1400">
                <a:latin typeface="Al Bayan Plain" charset="0"/>
                <a:cs typeface="Al Bayan Plain" charset="0"/>
              </a:rPr>
              <a:t>his one is better than any movie”</a:t>
            </a:r>
            <a:endParaRPr lang="zh-CN" altLang="en-US" sz="1400">
              <a:latin typeface="Al Bayan Plain" charset="0"/>
              <a:cs typeface="Al Bayan Plain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878830" y="1776095"/>
            <a:ext cx="41929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latin typeface="Al Bayan Bold" charset="0"/>
                <a:cs typeface="Al Bayan Bold" charset="0"/>
              </a:rPr>
              <a:t>Neural Model Pre-training.</a:t>
            </a:r>
            <a:endParaRPr lang="zh-CN" altLang="en-US" sz="2000" b="1">
              <a:latin typeface="Al Bayan Bold" charset="0"/>
              <a:cs typeface="Al Bayan Bold" charset="0"/>
            </a:endParaRPr>
          </a:p>
        </p:txBody>
      </p:sp>
      <p:pic>
        <p:nvPicPr>
          <p:cNvPr id="13" name="图片 12" descr="截屏2020-11-11 下午1.50.07"/>
          <p:cNvPicPr>
            <a:picLocks noChangeAspect="1"/>
          </p:cNvPicPr>
          <p:nvPr/>
        </p:nvPicPr>
        <p:blipFill>
          <a:blip r:embed="rId2"/>
          <a:srcRect b="6520"/>
          <a:stretch>
            <a:fillRect/>
          </a:stretch>
        </p:blipFill>
        <p:spPr>
          <a:xfrm>
            <a:off x="5878830" y="2174875"/>
            <a:ext cx="6236335" cy="203009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4979670" y="4204970"/>
            <a:ext cx="713549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 </a:t>
            </a:r>
            <a:r>
              <a:rPr lang="zh-CN" altLang="en-US">
                <a:latin typeface="Al Bayan Plain" charset="0"/>
                <a:cs typeface="Al Bayan Plain" charset="0"/>
              </a:rPr>
              <a:t>We leverage the knowledge distillation objective to minimize the cross entropy between the embedding-based prediction pd and the output prediction qd of the CNNs:</a:t>
            </a:r>
            <a:endParaRPr lang="zh-CN" altLang="en-US">
              <a:latin typeface="Al Bayan Plain" charset="0"/>
              <a:cs typeface="Al Bayan Plain" charset="0"/>
            </a:endParaRPr>
          </a:p>
        </p:txBody>
      </p:sp>
      <p:pic>
        <p:nvPicPr>
          <p:cNvPr id="15" name="图片 14" descr="截屏2020-11-11 下午1.52.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200" y="5525770"/>
            <a:ext cx="5435600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48640"/>
            <a:ext cx="10515600" cy="987552"/>
          </a:xfrm>
        </p:spPr>
        <p:txBody>
          <a:bodyPr/>
          <a:lstStyle/>
          <a:p>
            <a:r>
              <a:rPr lang="en-US" altLang="zh-CN" sz="44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 panose="02020503050405090304" charset="0"/>
                <a:ea typeface="楷体" panose="02010609060101010101" pitchFamily="49" charset="-122"/>
                <a:cs typeface="Times New Roman Bold" panose="02020503050405090304" charset="0"/>
                <a:sym typeface="+mn-ea"/>
              </a:rPr>
              <a:t>Model</a:t>
            </a:r>
            <a:br>
              <a:rPr lang="zh-CN" altLang="en-US" sz="4400"/>
            </a:b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33797" y="2090057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9" name="图片 8" descr="截屏2020-11-11 下午1.07.4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55" y="1880870"/>
            <a:ext cx="5314315" cy="46913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316980" y="2459355"/>
            <a:ext cx="42760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latin typeface="Al Bayan Bold" charset="0"/>
                <a:cs typeface="Al Bayan Bold" charset="0"/>
              </a:rPr>
              <a:t>Neural Model Refinement.</a:t>
            </a:r>
            <a:endParaRPr lang="zh-CN" altLang="en-US" sz="2000" b="1">
              <a:latin typeface="Al Bayan Bold" charset="0"/>
              <a:cs typeface="Al Bayan Bold" charset="0"/>
            </a:endParaRPr>
          </a:p>
        </p:txBody>
      </p:sp>
      <p:pic>
        <p:nvPicPr>
          <p:cNvPr id="7" name="图片 6" descr="截屏2020-11-11 下午1.54.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145" y="3411220"/>
            <a:ext cx="5461000" cy="889000"/>
          </a:xfrm>
          <a:prstGeom prst="rect">
            <a:avLst/>
          </a:prstGeom>
        </p:spPr>
      </p:pic>
      <p:pic>
        <p:nvPicPr>
          <p:cNvPr id="10" name="图片 9" descr="截屏2020-11-11 下午1.56.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9995" y="4806950"/>
            <a:ext cx="2527300" cy="41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22605"/>
            <a:ext cx="10515600" cy="730885"/>
          </a:xfrm>
        </p:spPr>
        <p:txBody>
          <a:bodyPr/>
          <a:p>
            <a:r>
              <a:rPr lang="en-US" altLang="zh-CN" sz="40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 panose="02020503050405090304" charset="0"/>
                <a:ea typeface="楷体" panose="02010609060101010101" pitchFamily="49" charset="-122"/>
                <a:cs typeface="Times New Roman Bold" panose="02020503050405090304" charset="0"/>
                <a:sym typeface="+mn-ea"/>
              </a:rPr>
              <a:t>Evaluation</a:t>
            </a:r>
            <a:endParaRPr lang="zh-CN" altLang="en-US" sz="4000"/>
          </a:p>
        </p:txBody>
      </p:sp>
      <p:pic>
        <p:nvPicPr>
          <p:cNvPr id="5" name="图片 4" descr="截屏2020-11-11 下午2.01.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6270" y="2754630"/>
            <a:ext cx="5067300" cy="1892300"/>
          </a:xfrm>
          <a:prstGeom prst="rect">
            <a:avLst/>
          </a:prstGeom>
        </p:spPr>
      </p:pic>
      <p:pic>
        <p:nvPicPr>
          <p:cNvPr id="6" name="图片 5" descr="截屏2020-11-11 下午2.02.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570" y="1356360"/>
            <a:ext cx="5727700" cy="50927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22605"/>
            <a:ext cx="10515600" cy="730885"/>
          </a:xfrm>
        </p:spPr>
        <p:txBody>
          <a:bodyPr/>
          <a:p>
            <a:r>
              <a:rPr lang="en-US" altLang="zh-CN" sz="40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 panose="02020503050405090304" charset="0"/>
                <a:ea typeface="楷体" panose="02010609060101010101" pitchFamily="49" charset="-122"/>
                <a:cs typeface="Times New Roman Bold" panose="02020503050405090304" charset="0"/>
                <a:sym typeface="+mn-ea"/>
              </a:rPr>
              <a:t>Evaluation</a:t>
            </a:r>
            <a:endParaRPr lang="zh-CN" altLang="en-US" sz="4000"/>
          </a:p>
        </p:txBody>
      </p:sp>
      <p:pic>
        <p:nvPicPr>
          <p:cNvPr id="3" name="图片 2" descr="截屏2020-11-11 下午2.04.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1253490"/>
            <a:ext cx="10058400" cy="558673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22605"/>
            <a:ext cx="10515600" cy="730885"/>
          </a:xfrm>
        </p:spPr>
        <p:txBody>
          <a:bodyPr/>
          <a:p>
            <a:r>
              <a:rPr lang="en-US" altLang="zh-CN" sz="40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 panose="02020503050405090304" charset="0"/>
                <a:ea typeface="楷体" panose="02010609060101010101" pitchFamily="49" charset="-122"/>
                <a:cs typeface="Times New Roman Bold" panose="02020503050405090304" charset="0"/>
                <a:sym typeface="+mn-ea"/>
              </a:rPr>
              <a:t>Evaluation</a:t>
            </a:r>
            <a:endParaRPr lang="zh-CN" altLang="en-US" sz="4000"/>
          </a:p>
        </p:txBody>
      </p:sp>
      <p:pic>
        <p:nvPicPr>
          <p:cNvPr id="3" name="图片 2" descr="截屏2020-11-11 下午2.05.3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2039620"/>
            <a:ext cx="10058400" cy="27781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22605"/>
            <a:ext cx="10515600" cy="730885"/>
          </a:xfrm>
        </p:spPr>
        <p:txBody>
          <a:bodyPr/>
          <a:p>
            <a:r>
              <a:rPr lang="en-US" altLang="zh-CN" sz="40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 panose="02020503050405090304" charset="0"/>
                <a:ea typeface="楷体" panose="02010609060101010101" pitchFamily="49" charset="-122"/>
                <a:cs typeface="Times New Roman Bold" panose="02020503050405090304" charset="0"/>
                <a:sym typeface="+mn-ea"/>
              </a:rPr>
              <a:t>Evaluation</a:t>
            </a:r>
            <a:endParaRPr lang="zh-CN" altLang="en-US" sz="4000"/>
          </a:p>
        </p:txBody>
      </p:sp>
      <p:pic>
        <p:nvPicPr>
          <p:cNvPr id="3" name="图片 2" descr="截屏2020-11-11 下午2.06.28"/>
          <p:cNvPicPr>
            <a:picLocks noChangeAspect="1"/>
          </p:cNvPicPr>
          <p:nvPr/>
        </p:nvPicPr>
        <p:blipFill>
          <a:blip r:embed="rId1"/>
          <a:srcRect l="7696" r="3239" b="6671"/>
          <a:stretch>
            <a:fillRect/>
          </a:stretch>
        </p:blipFill>
        <p:spPr>
          <a:xfrm>
            <a:off x="-12065" y="1253490"/>
            <a:ext cx="5203190" cy="4148455"/>
          </a:xfrm>
          <a:prstGeom prst="rect">
            <a:avLst/>
          </a:prstGeom>
        </p:spPr>
      </p:pic>
      <p:pic>
        <p:nvPicPr>
          <p:cNvPr id="4" name="图片 3" descr="截屏2020-11-11 下午2.06.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8695" y="1253490"/>
            <a:ext cx="5740400" cy="50419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22605"/>
            <a:ext cx="10515600" cy="730885"/>
          </a:xfrm>
        </p:spPr>
        <p:txBody>
          <a:bodyPr/>
          <a:p>
            <a:r>
              <a:rPr lang="en-US" altLang="zh-CN" sz="40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 panose="02020503050405090304" charset="0"/>
                <a:ea typeface="楷体" panose="02010609060101010101" pitchFamily="49" charset="-122"/>
                <a:cs typeface="Times New Roman Bold" panose="02020503050405090304" charset="0"/>
                <a:sym typeface="+mn-ea"/>
              </a:rPr>
              <a:t>Evaluation</a:t>
            </a:r>
            <a:endParaRPr lang="zh-CN" altLang="en-US" sz="4000"/>
          </a:p>
        </p:txBody>
      </p:sp>
      <p:pic>
        <p:nvPicPr>
          <p:cNvPr id="3" name="图片 2" descr="截屏2020-11-11 下午2.09.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5400" y="1645920"/>
            <a:ext cx="10058400" cy="463169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22605"/>
            <a:ext cx="10515600" cy="730885"/>
          </a:xfrm>
        </p:spPr>
        <p:txBody>
          <a:bodyPr/>
          <a:p>
            <a:r>
              <a:rPr lang="en-US" altLang="zh-CN" sz="40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 panose="02020503050405090304" charset="0"/>
                <a:ea typeface="楷体" panose="02010609060101010101" pitchFamily="49" charset="-122"/>
                <a:cs typeface="Times New Roman Bold" panose="02020503050405090304" charset="0"/>
                <a:sym typeface="+mn-ea"/>
              </a:rPr>
              <a:t>Evaluation</a:t>
            </a:r>
            <a:endParaRPr lang="zh-CN" altLang="en-US" sz="4000"/>
          </a:p>
        </p:txBody>
      </p:sp>
      <p:pic>
        <p:nvPicPr>
          <p:cNvPr id="3" name="图片 2" descr="截屏2020-11-11 下午2.09.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5400" y="1736725"/>
            <a:ext cx="10058400" cy="43795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0" y="-53975"/>
            <a:ext cx="12204065" cy="1395572"/>
            <a:chOff x="0" y="-53985"/>
            <a:chExt cx="12204000" cy="1182087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artisticCrisscrossEtching trans="75000"/>
                      </a14:imgEffect>
                      <a14:imgEffect>
                        <a14:colorTemperature colorTemp="112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0" y="0"/>
              <a:ext cx="12204000" cy="973274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503025" y="127573"/>
              <a:ext cx="571764" cy="720000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9618133" y="251883"/>
              <a:ext cx="2573866" cy="7809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>
                  <a:solidFill>
                    <a:schemeClr val="bg1">
                      <a:lumMod val="85000"/>
                    </a:schemeClr>
                  </a:solidFill>
                  <a:latin typeface="Bahnschrift Condensed" panose="020B0502040204020203" pitchFamily="34" charset="0"/>
                </a:rPr>
                <a:t>Advanced Technique of Artificial  Intelligence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4"/>
            <a:srcRect b="41473"/>
            <a:stretch>
              <a:fillRect/>
            </a:stretch>
          </p:blipFill>
          <p:spPr>
            <a:xfrm>
              <a:off x="779089" y="689929"/>
              <a:ext cx="2924175" cy="239712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915056" y="633807"/>
              <a:ext cx="2558714" cy="4942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6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16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5"/>
            <a:srcRect b="25639"/>
            <a:stretch>
              <a:fillRect/>
            </a:stretch>
          </p:blipFill>
          <p:spPr>
            <a:xfrm>
              <a:off x="883306" y="73273"/>
              <a:ext cx="3403734" cy="849946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1004107" y="-53985"/>
              <a:ext cx="2501413" cy="9374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200" dirty="0">
                  <a:solidFill>
                    <a:schemeClr val="bg1"/>
                  </a:solidFill>
                  <a:latin typeface="Bahnschrift Condensed" panose="020B0502040204020203" pitchFamily="34" charset="0"/>
                </a:rPr>
                <a:t>Chongqing University of Technology</a:t>
              </a:r>
              <a:endParaRPr lang="zh-CN" altLang="en-US" sz="2200" dirty="0">
                <a:solidFill>
                  <a:schemeClr val="bg1"/>
                </a:solidFill>
                <a:latin typeface="Bahnschrift Condensed" panose="020B0502040204020203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10261930" y="54307"/>
              <a:ext cx="1247643" cy="2726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500" dirty="0">
                  <a:solidFill>
                    <a:schemeClr val="bg1"/>
                  </a:solidFill>
                  <a:latin typeface="Gill Sans Ultra Bold" panose="020B0A02020104020203" pitchFamily="34" charset="0"/>
                </a:rPr>
                <a:t>ATAI</a:t>
              </a:r>
              <a:endParaRPr lang="zh-CN" altLang="en-US" sz="1500" dirty="0">
                <a:solidFill>
                  <a:schemeClr val="bg1"/>
                </a:solidFill>
                <a:latin typeface="Gill Sans Ultra Bold" panose="020B0A02020104020203" pitchFamily="34" charset="0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" y="973274"/>
            <a:ext cx="12204000" cy="45114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连接符 18"/>
          <p:cNvCxnSpPr/>
          <p:nvPr/>
        </p:nvCxnSpPr>
        <p:spPr>
          <a:xfrm>
            <a:off x="0" y="1225060"/>
            <a:ext cx="12192000" cy="28575"/>
          </a:xfrm>
          <a:prstGeom prst="line">
            <a:avLst/>
          </a:prstGeom>
          <a:ln w="76200">
            <a:gradFill flip="none" rotWithShape="1">
              <a:gsLst>
                <a:gs pos="0">
                  <a:srgbClr val="FF99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55086" y="5894738"/>
            <a:ext cx="1436914" cy="963262"/>
          </a:xfrm>
          <a:prstGeom prst="rect">
            <a:avLst/>
          </a:prstGeom>
        </p:spPr>
      </p:pic>
      <p:sp>
        <p:nvSpPr>
          <p:cNvPr id="2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32550"/>
            <a:ext cx="2743200" cy="365125"/>
          </a:xfrm>
        </p:spPr>
        <p:txBody>
          <a:bodyPr/>
          <a:lstStyle/>
          <a:p>
            <a:fld id="{7FED5459-E582-4DAA-BA57-60FF09140233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653665" y="1506220"/>
            <a:ext cx="5392420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 panose="02020503050405090304" charset="0"/>
                <a:ea typeface="楷体" panose="02010609060101010101" pitchFamily="49" charset="-122"/>
                <a:cs typeface="Times New Roman Bold" panose="02020503050405090304" charset="0"/>
                <a:sym typeface="+mn-ea"/>
              </a:rPr>
              <a:t>1. Introduction</a:t>
            </a:r>
            <a:endParaRPr lang="en-US" altLang="zh-CN" sz="4000" b="1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Bold" panose="02020503050405090304" charset="0"/>
              <a:ea typeface="楷体" panose="02010609060101010101" pitchFamily="49" charset="-122"/>
              <a:cs typeface="Times New Roman Bold" panose="02020503050405090304" charset="0"/>
              <a:sym typeface="+mn-ea"/>
            </a:endParaRPr>
          </a:p>
          <a:p>
            <a:r>
              <a:rPr lang="en-US" altLang="zh-CN" sz="40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 panose="02020503050405090304" charset="0"/>
                <a:ea typeface="楷体" panose="02010609060101010101" pitchFamily="49" charset="-122"/>
                <a:cs typeface="Times New Roman Bold" panose="02020503050405090304" charset="0"/>
                <a:sym typeface="+mn-ea"/>
              </a:rPr>
              <a:t>2. Related Work</a:t>
            </a:r>
            <a:endParaRPr lang="en-US" altLang="zh-CN" sz="4000" b="1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Bold" panose="02020503050405090304" charset="0"/>
              <a:ea typeface="楷体" panose="02010609060101010101" pitchFamily="49" charset="-122"/>
              <a:cs typeface="Times New Roman Bold" panose="02020503050405090304" charset="0"/>
              <a:sym typeface="+mn-ea"/>
            </a:endParaRPr>
          </a:p>
          <a:p>
            <a:r>
              <a:rPr lang="en-US" altLang="zh-CN" sz="40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 panose="02020503050405090304" charset="0"/>
                <a:ea typeface="楷体" panose="02010609060101010101" pitchFamily="49" charset="-122"/>
                <a:cs typeface="Times New Roman Bold" panose="02020503050405090304" charset="0"/>
                <a:sym typeface="+mn-ea"/>
              </a:rPr>
              <a:t>3. Problem Definition</a:t>
            </a:r>
            <a:endParaRPr lang="en-US" altLang="zh-CN" sz="4000" b="1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Bold" panose="02020503050405090304" charset="0"/>
              <a:ea typeface="楷体" panose="02010609060101010101" pitchFamily="49" charset="-122"/>
              <a:cs typeface="Times New Roman Bold" panose="02020503050405090304" charset="0"/>
              <a:sym typeface="+mn-ea"/>
            </a:endParaRPr>
          </a:p>
          <a:p>
            <a:r>
              <a:rPr lang="en-US" altLang="zh-CN" sz="40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 panose="02020503050405090304" charset="0"/>
                <a:ea typeface="楷体" panose="02010609060101010101" pitchFamily="49" charset="-122"/>
                <a:cs typeface="Times New Roman Bold" panose="02020503050405090304" charset="0"/>
                <a:sym typeface="+mn-ea"/>
              </a:rPr>
              <a:t>4. Model</a:t>
            </a:r>
            <a:endParaRPr lang="en-US" altLang="zh-CN" sz="4000" b="1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Bold" panose="02020503050405090304" charset="0"/>
              <a:ea typeface="楷体" panose="02010609060101010101" pitchFamily="49" charset="-122"/>
              <a:cs typeface="Times New Roman Bold" panose="02020503050405090304" charset="0"/>
              <a:sym typeface="+mn-ea"/>
            </a:endParaRPr>
          </a:p>
          <a:p>
            <a:r>
              <a:rPr lang="en-US" altLang="zh-CN" sz="40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 panose="02020503050405090304" charset="0"/>
                <a:ea typeface="楷体" panose="02010609060101010101" pitchFamily="49" charset="-122"/>
                <a:cs typeface="Times New Roman Bold" panose="02020503050405090304" charset="0"/>
                <a:sym typeface="+mn-ea"/>
              </a:rPr>
              <a:t>5. Evaluation</a:t>
            </a:r>
            <a:endParaRPr lang="en-US" altLang="zh-CN" sz="4000" b="1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Bold" panose="02020503050405090304" charset="0"/>
              <a:ea typeface="楷体" panose="02010609060101010101" pitchFamily="49" charset="-122"/>
              <a:cs typeface="Times New Roman Bold" panose="02020503050405090304" charset="0"/>
              <a:sym typeface="+mn-ea"/>
            </a:endParaRPr>
          </a:p>
          <a:p>
            <a:r>
              <a:rPr lang="en-US" altLang="zh-CN" sz="40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 panose="02020503050405090304" charset="0"/>
                <a:ea typeface="楷体" panose="02010609060101010101" pitchFamily="49" charset="-122"/>
                <a:cs typeface="Times New Roman Bold" panose="02020503050405090304" charset="0"/>
                <a:sym typeface="+mn-ea"/>
              </a:rPr>
              <a:t>6. Conclusion</a:t>
            </a:r>
            <a:endParaRPr lang="en-US" altLang="zh-CN" sz="4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Bold" panose="02020503050405090304" charset="0"/>
              <a:ea typeface="楷体" panose="02010609060101010101" pitchFamily="49" charset="-122"/>
              <a:cs typeface="Times New Roman Bold" panose="02020503050405090304" charset="0"/>
            </a:endParaRPr>
          </a:p>
          <a:p>
            <a:endParaRPr lang="en-US" altLang="zh-CN" sz="40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Bold" panose="02020503050405090304" charset="0"/>
              <a:ea typeface="楷体" panose="02010609060101010101" pitchFamily="49" charset="-122"/>
              <a:cs typeface="Times New Roman Bold" panose="02020503050405090304" charset="0"/>
            </a:endParaRPr>
          </a:p>
          <a:p>
            <a:endParaRPr lang="zh-CN" alt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Bold" panose="02020503050405090304" charset="0"/>
              <a:cs typeface="Times New Roman Bold" panose="0202050305040509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522605"/>
            <a:ext cx="10515600" cy="1086485"/>
          </a:xfrm>
        </p:spPr>
        <p:txBody>
          <a:bodyPr/>
          <a:p>
            <a:r>
              <a:rPr lang="en-US" altLang="zh-CN" sz="40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 panose="02020503050405090304" charset="0"/>
                <a:ea typeface="楷体" panose="02010609060101010101" pitchFamily="49" charset="-122"/>
                <a:cs typeface="Times New Roman Bold" panose="02020503050405090304" charset="0"/>
                <a:sym typeface="+mn-ea"/>
              </a:rPr>
              <a:t>Conclusion</a:t>
            </a:r>
            <a:br>
              <a:rPr lang="en-US" altLang="zh-CN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 panose="02020503050405090304" charset="0"/>
                <a:ea typeface="楷体" panose="02010609060101010101" pitchFamily="49" charset="-122"/>
                <a:cs typeface="Times New Roman Bold" panose="02020503050405090304" charset="0"/>
              </a:rPr>
            </a:br>
            <a:endParaRPr lang="zh-CN" altLang="en-US" sz="4000"/>
          </a:p>
        </p:txBody>
      </p:sp>
      <p:sp>
        <p:nvSpPr>
          <p:cNvPr id="3" name="文本框 2"/>
          <p:cNvSpPr txBox="1"/>
          <p:nvPr/>
        </p:nvSpPr>
        <p:spPr>
          <a:xfrm>
            <a:off x="940435" y="2131060"/>
            <a:ext cx="10587355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   </a:t>
            </a:r>
            <a:r>
              <a:rPr lang="zh-CN" altLang="en-US" sz="2000">
                <a:latin typeface="Al Bayan Plain" charset="0"/>
                <a:cs typeface="Al Bayan Plain" charset="0"/>
              </a:rPr>
              <a:t>In this paper we propose to enhance weakly supervised aspect-based sentiment analysis by learning the representation of </a:t>
            </a:r>
            <a:r>
              <a:rPr lang="en-US" altLang="zh-CN" sz="2000">
                <a:latin typeface="Al Bayan Plain" charset="0"/>
                <a:cs typeface="Al Bayan Plain" charset="0"/>
              </a:rPr>
              <a:t>&lt;</a:t>
            </a:r>
            <a:r>
              <a:rPr lang="zh-CN" altLang="en-US" sz="2000">
                <a:latin typeface="Al Bayan Plain" charset="0"/>
                <a:cs typeface="Al Bayan Plain" charset="0"/>
              </a:rPr>
              <a:t>sentiment, aspect</a:t>
            </a:r>
            <a:r>
              <a:rPr lang="en-US" altLang="zh-CN" sz="2000">
                <a:latin typeface="Al Bayan Plain" charset="0"/>
                <a:cs typeface="Al Bayan Plain" charset="0"/>
              </a:rPr>
              <a:t>&gt; </a:t>
            </a:r>
            <a:r>
              <a:rPr lang="zh-CN" altLang="en-US" sz="2000">
                <a:latin typeface="Al Bayan Plain" charset="0"/>
                <a:cs typeface="Al Bayan Plain" charset="0"/>
              </a:rPr>
              <a:t>joint topic in the embedding space to capture more fine-grained information. We introduce an embedding learning objective that leverages user given keywords for each aspect/sentiment and models their distribution over the joint topics. The embedding-based predictions are then used for pretraining neural models, which are further refined via self-training on unlabeled corpus. Experiments show that our method learns high-quality joint topics and outperforms previous studies substantially.</a:t>
            </a:r>
            <a:endParaRPr lang="zh-CN" altLang="en-US" sz="2000">
              <a:latin typeface="Al Bayan Plain" charset="0"/>
              <a:cs typeface="Al Bayan Plain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 smtClean="0"/>
          </a:p>
          <a:p>
            <a:pPr algn="ctr"/>
            <a:endParaRPr lang="en-US" altLang="zh-CN" dirty="0"/>
          </a:p>
          <a:p>
            <a:pPr algn="ctr"/>
            <a:endParaRPr lang="en-US" altLang="zh-CN" dirty="0" smtClean="0"/>
          </a:p>
          <a:p>
            <a:pPr marL="0" indent="0" algn="ctr">
              <a:buNone/>
            </a:pPr>
            <a:endParaRPr lang="en-US" altLang="zh-CN" dirty="0"/>
          </a:p>
          <a:p>
            <a:pPr algn="ctr"/>
            <a:endParaRPr lang="en-US" altLang="zh-CN" dirty="0" smtClean="0"/>
          </a:p>
          <a:p>
            <a:pPr marL="0" indent="0" algn="ctr">
              <a:buNone/>
            </a:pPr>
            <a:r>
              <a:rPr lang="en-US" altLang="zh-CN" sz="8000" b="0" dirty="0" smtClean="0">
                <a:solidFill>
                  <a:schemeClr val="tx1"/>
                </a:solidFill>
                <a:effectLst/>
              </a:rPr>
              <a:t>Thanks</a:t>
            </a:r>
            <a:endParaRPr lang="zh-CN" altLang="en-US" sz="8000" b="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/>
          <a:lstStyle/>
          <a:p>
            <a:r>
              <a:rPr lang="en-US" altLang="zh-CN" sz="44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 panose="02020503050405090304" charset="0"/>
                <a:ea typeface="楷体" panose="02010609060101010101" pitchFamily="49" charset="-122"/>
                <a:cs typeface="Times New Roman Bold" panose="02020503050405090304" charset="0"/>
                <a:sym typeface="+mn-ea"/>
              </a:rPr>
              <a:t>Introduction</a:t>
            </a:r>
            <a:endParaRPr lang="en-US" altLang="zh-CN" sz="4400" dirty="0"/>
          </a:p>
        </p:txBody>
      </p:sp>
      <p:sp>
        <p:nvSpPr>
          <p:cNvPr id="4" name="文本框 3"/>
          <p:cNvSpPr txBox="1"/>
          <p:nvPr/>
        </p:nvSpPr>
        <p:spPr>
          <a:xfrm>
            <a:off x="1096645" y="2413635"/>
            <a:ext cx="10124440" cy="24301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 b="1">
                <a:latin typeface="Al Bayan Bold" charset="0"/>
                <a:cs typeface="Al Bayan Bold" charset="0"/>
              </a:rPr>
              <a:t>Aspect-based sentiment analysis contains two sub-tasks:</a:t>
            </a:r>
            <a:endParaRPr lang="zh-CN" altLang="en-US" sz="2800" b="1">
              <a:latin typeface="Al Bayan Bold" charset="0"/>
              <a:cs typeface="Al Bayan Bold" charset="0"/>
            </a:endParaRPr>
          </a:p>
          <a:p>
            <a:r>
              <a:rPr lang="zh-CN" altLang="en-US" sz="2800" b="1">
                <a:latin typeface="Al Bayan Bold" charset="0"/>
                <a:cs typeface="Al Bayan Bold" charset="0"/>
              </a:rPr>
              <a:t> </a:t>
            </a:r>
            <a:endParaRPr lang="zh-CN" altLang="en-US" sz="2400">
              <a:latin typeface="Al Bayan Plain" charset="0"/>
              <a:cs typeface="Al Bayan Plain" charset="0"/>
            </a:endParaRPr>
          </a:p>
          <a:p>
            <a:r>
              <a:rPr lang="zh-CN" altLang="en-US" sz="2400">
                <a:latin typeface="Al Bayan Plain" charset="0"/>
                <a:cs typeface="Al Bayan Plain" charset="0"/>
              </a:rPr>
              <a:t>Aspect extraction and sentiment polarity classification. </a:t>
            </a:r>
            <a:endParaRPr lang="zh-CN" altLang="en-US" sz="2400">
              <a:latin typeface="Al Bayan Plain" charset="0"/>
              <a:cs typeface="Al Bayan Plain" charset="0"/>
            </a:endParaRPr>
          </a:p>
          <a:p>
            <a:endParaRPr lang="zh-CN" altLang="en-US" sz="2400">
              <a:latin typeface="Al Bayan Plain" charset="0"/>
              <a:cs typeface="Al Bayan Plain" charset="0"/>
            </a:endParaRPr>
          </a:p>
          <a:p>
            <a:r>
              <a:rPr lang="zh-CN" altLang="en-US" sz="2400">
                <a:latin typeface="Al Bayan Plain" charset="0"/>
                <a:cs typeface="Al Bayan Plain" charset="0"/>
              </a:rPr>
              <a:t>The former identifies the aspect covered in the review, whereas the latter decides its sentiment polarity.</a:t>
            </a:r>
            <a:endParaRPr lang="zh-CN" altLang="en-US" sz="2400">
              <a:latin typeface="Al Bayan Plain" charset="0"/>
              <a:cs typeface="Al Bayan Plai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 panose="02020503050405090304" charset="0"/>
                <a:ea typeface="楷体" panose="02010609060101010101" pitchFamily="49" charset="-122"/>
                <a:cs typeface="Times New Roman Bold" panose="02020503050405090304" charset="0"/>
                <a:sym typeface="+mn-ea"/>
              </a:rPr>
              <a:t>Introduction</a:t>
            </a:r>
            <a:endParaRPr lang="en-US" altLang="zh-CN" sz="4400" dirty="0"/>
          </a:p>
        </p:txBody>
      </p:sp>
      <p:sp>
        <p:nvSpPr>
          <p:cNvPr id="3" name="文本框 2"/>
          <p:cNvSpPr txBox="1"/>
          <p:nvPr/>
        </p:nvSpPr>
        <p:spPr>
          <a:xfrm>
            <a:off x="762635" y="2190750"/>
            <a:ext cx="10082530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400" b="1">
                <a:latin typeface="Al Bayan Bold" charset="0"/>
                <a:cs typeface="Al Bayan Bold" charset="0"/>
                <a:sym typeface="+mn-ea"/>
              </a:rPr>
              <a:t>Our contributions can be summarized as follows:</a:t>
            </a:r>
            <a:endParaRPr sz="2400">
              <a:latin typeface="Al Bayan Plain" charset="0"/>
              <a:cs typeface="Al Bayan Plain" charset="0"/>
              <a:sym typeface="+mn-ea"/>
            </a:endParaRPr>
          </a:p>
          <a:p>
            <a:endParaRPr sz="2400">
              <a:latin typeface="Al Bayan Plain" charset="0"/>
              <a:cs typeface="Al Bayan Plain" charset="0"/>
              <a:sym typeface="+mn-ea"/>
            </a:endParaRPr>
          </a:p>
          <a:p>
            <a:r>
              <a:rPr>
                <a:latin typeface="Al Bayan Plain" charset="0"/>
                <a:cs typeface="Al Bayan Plain" charset="0"/>
                <a:sym typeface="+mn-ea"/>
              </a:rPr>
              <a:t> (1) We propose a weakly-supervised method JASen to enhance two sub-tasks of aspect-based sentiment analysis. Our method does not need any annotated data but only a few keywords for each aspect/sentiment.</a:t>
            </a:r>
            <a:endParaRPr>
              <a:latin typeface="Al Bayan Plain" charset="0"/>
              <a:cs typeface="Al Bayan Plain" charset="0"/>
              <a:sym typeface="+mn-ea"/>
            </a:endParaRPr>
          </a:p>
          <a:p>
            <a:endParaRPr>
              <a:latin typeface="Al Bayan Plain" charset="0"/>
              <a:cs typeface="Al Bayan Plain" charset="0"/>
              <a:sym typeface="+mn-ea"/>
            </a:endParaRPr>
          </a:p>
          <a:p>
            <a:r>
              <a:rPr>
                <a:latin typeface="Al Bayan Plain" charset="0"/>
                <a:cs typeface="Al Bayan Plain" charset="0"/>
                <a:sym typeface="+mn-ea"/>
              </a:rPr>
              <a:t> (2) We introduce an embedding learning objective that is able to capture the semantics of fine-grained joint topics of </a:t>
            </a:r>
            <a:r>
              <a:rPr lang="en-US">
                <a:latin typeface="Al Bayan Plain" charset="0"/>
                <a:cs typeface="Al Bayan Plain" charset="0"/>
                <a:sym typeface="+mn-ea"/>
              </a:rPr>
              <a:t>&lt;</a:t>
            </a:r>
            <a:r>
              <a:rPr>
                <a:latin typeface="Al Bayan Plain" charset="0"/>
                <a:cs typeface="Al Bayan Plain" charset="0"/>
                <a:sym typeface="+mn-ea"/>
              </a:rPr>
              <a:t>sentiment, aspect</a:t>
            </a:r>
            <a:r>
              <a:rPr lang="en-US">
                <a:latin typeface="Al Bayan Plain" charset="0"/>
                <a:cs typeface="Al Bayan Plain" charset="0"/>
                <a:sym typeface="+mn-ea"/>
              </a:rPr>
              <a:t>&gt; </a:t>
            </a:r>
            <a:r>
              <a:rPr>
                <a:latin typeface="Al Bayan Plain" charset="0"/>
                <a:cs typeface="Al Bayan Plain" charset="0"/>
                <a:sym typeface="+mn-ea"/>
              </a:rPr>
              <a:t>in the word embedding space. </a:t>
            </a:r>
            <a:endParaRPr>
              <a:latin typeface="Al Bayan Plain" charset="0"/>
              <a:cs typeface="Al Bayan Plain" charset="0"/>
              <a:sym typeface="+mn-ea"/>
            </a:endParaRPr>
          </a:p>
          <a:p>
            <a:endParaRPr>
              <a:latin typeface="Al Bayan Plain" charset="0"/>
              <a:cs typeface="Al Bayan Plain" charset="0"/>
              <a:sym typeface="+mn-ea"/>
            </a:endParaRPr>
          </a:p>
          <a:p>
            <a:r>
              <a:rPr>
                <a:latin typeface="Al Bayan Plain" charset="0"/>
                <a:cs typeface="Al Bayan Plain" charset="0"/>
                <a:sym typeface="+mn-ea"/>
              </a:rPr>
              <a:t>(3) We demonstrate that JASen generates high-quality joint topics and outperforms baselines significantly on two benchmark datasets.</a:t>
            </a:r>
            <a:endParaRPr>
              <a:latin typeface="Al Bayan Plain" charset="0"/>
              <a:cs typeface="Al Bayan Plain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70528"/>
            <a:ext cx="10515600" cy="482946"/>
          </a:xfrm>
        </p:spPr>
        <p:txBody>
          <a:bodyPr/>
          <a:lstStyle/>
          <a:p>
            <a:r>
              <a:rPr lang="en-US" altLang="zh-CN" sz="44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 panose="02020503050405090304" charset="0"/>
                <a:ea typeface="楷体" panose="02010609060101010101" pitchFamily="49" charset="-122"/>
                <a:cs typeface="Times New Roman Bold" panose="02020503050405090304" charset="0"/>
                <a:sym typeface="+mn-ea"/>
              </a:rPr>
              <a:t>Introduction</a:t>
            </a:r>
            <a:endParaRPr lang="en-US" altLang="zh-CN" sz="4400" dirty="0"/>
          </a:p>
        </p:txBody>
      </p:sp>
      <p:pic>
        <p:nvPicPr>
          <p:cNvPr id="3" name="图片 2" descr="截屏2020-11-10 下午4.23.0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2610" y="2451100"/>
            <a:ext cx="8344535" cy="1955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329690" y="4844415"/>
            <a:ext cx="934974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   </a:t>
            </a:r>
            <a:r>
              <a:rPr lang="zh-CN" altLang="en-US">
                <a:latin typeface="Al Bayan Plain" charset="0"/>
                <a:ea typeface="楷体_GB2312" charset="0"/>
                <a:cs typeface="Al Bayan Plain" charset="0"/>
              </a:rPr>
              <a:t>Figure 1: Two sample restaurant reviews. Pure aspect words are in red and wavy-underlined, and generalopinion words are in blue and framed in boxes. Wordsimplying both aspects and opinions (which we defineas joint topics) are underlined and in purple.</a:t>
            </a:r>
            <a:endParaRPr lang="zh-CN" altLang="en-US">
              <a:latin typeface="Al Bayan Plain" charset="0"/>
              <a:ea typeface="楷体_GB2312" charset="0"/>
              <a:cs typeface="Al Bayan Plai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 panose="02020503050405090304" charset="0"/>
                <a:ea typeface="楷体" panose="02010609060101010101" pitchFamily="49" charset="-122"/>
                <a:cs typeface="Times New Roman Bold" panose="02020503050405090304" charset="0"/>
                <a:sym typeface="+mn-ea"/>
              </a:rPr>
              <a:t>Related Work</a:t>
            </a:r>
            <a:endParaRPr lang="en-US" altLang="zh-CN" sz="4400" dirty="0"/>
          </a:p>
        </p:txBody>
      </p:sp>
      <p:sp>
        <p:nvSpPr>
          <p:cNvPr id="5" name="文本框 4"/>
          <p:cNvSpPr txBox="1"/>
          <p:nvPr/>
        </p:nvSpPr>
        <p:spPr>
          <a:xfrm>
            <a:off x="754380" y="1522730"/>
            <a:ext cx="341820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>
                <a:latin typeface="Arial" panose="020B0604020202090204" pitchFamily="34" charset="0"/>
                <a:cs typeface="Al Bayan Plain" charset="0"/>
              </a:rPr>
              <a:t>●</a:t>
            </a:r>
            <a:r>
              <a:rPr lang="zh-CN" altLang="en-US" sz="2800">
                <a:latin typeface="Al Bayan Plain" charset="0"/>
                <a:cs typeface="Al Bayan Plain" charset="0"/>
              </a:rPr>
              <a:t>Aspect Extraction</a:t>
            </a:r>
            <a:endParaRPr lang="zh-CN" altLang="en-US" sz="2800">
              <a:latin typeface="Al Bayan Plain" charset="0"/>
              <a:cs typeface="Al Bayan Plain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46175" y="2767965"/>
            <a:ext cx="973963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Arial" panose="020B0604020202090204" pitchFamily="34" charset="0"/>
                <a:cs typeface="Arial" panose="020B0604020202090204" pitchFamily="34" charset="0"/>
              </a:rPr>
              <a:t>•</a:t>
            </a:r>
            <a:r>
              <a:rPr lang="zh-CN" altLang="en-US" sz="2000">
                <a:latin typeface="Al Bayan Plain" charset="0"/>
                <a:cs typeface="Al Bayan Plain" charset="0"/>
              </a:rPr>
              <a:t>Early studies towards aspect extraction are mainly based on manually defined rules</a:t>
            </a:r>
            <a:r>
              <a:rPr lang="en-US" altLang="zh-CN" sz="2000">
                <a:latin typeface="Al Bayan Plain" charset="0"/>
                <a:cs typeface="Al Bayan Plain" charset="0"/>
              </a:rPr>
              <a:t>.</a:t>
            </a:r>
            <a:endParaRPr lang="en-US" altLang="zh-CN" sz="2000">
              <a:latin typeface="Al Bayan Plain" charset="0"/>
              <a:cs typeface="Al Bayan Plain" charset="0"/>
            </a:endParaRPr>
          </a:p>
          <a:p>
            <a:endParaRPr lang="en-US" altLang="zh-CN" sz="2000">
              <a:latin typeface="Al Bayan Plain" charset="0"/>
              <a:cs typeface="Al Bayan Plain" charset="0"/>
            </a:endParaRPr>
          </a:p>
          <a:p>
            <a:r>
              <a:rPr lang="zh-CN" altLang="en-US" sz="200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•Various unsupervised approaches are proposed </a:t>
            </a:r>
            <a:r>
              <a:rPr lang="en-US" altLang="zh-CN" sz="2000">
                <a:latin typeface="Al Bayan Plain" charset="0"/>
                <a:cs typeface="Al Bayan Plain" charset="0"/>
              </a:rPr>
              <a:t>to model different aspects automatically.(LDA- based methods)</a:t>
            </a:r>
            <a:endParaRPr lang="en-US" altLang="zh-CN" sz="2000">
              <a:latin typeface="Al Bayan Plain" charset="0"/>
              <a:cs typeface="Al Bayan Plai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 panose="02020503050405090304" charset="0"/>
                <a:ea typeface="楷体" panose="02010609060101010101" pitchFamily="49" charset="-122"/>
                <a:cs typeface="Times New Roman Bold" panose="02020503050405090304" charset="0"/>
                <a:sym typeface="+mn-ea"/>
              </a:rPr>
              <a:t>Related Work</a:t>
            </a:r>
            <a:endParaRPr lang="en-US" altLang="zh-CN" sz="4400" dirty="0"/>
          </a:p>
        </p:txBody>
      </p:sp>
      <p:sp>
        <p:nvSpPr>
          <p:cNvPr id="5" name="文本框 4"/>
          <p:cNvSpPr txBox="1"/>
          <p:nvPr/>
        </p:nvSpPr>
        <p:spPr>
          <a:xfrm>
            <a:off x="754380" y="1522730"/>
            <a:ext cx="753491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200">
                <a:latin typeface="Arial" panose="020B0604020202090204" pitchFamily="34" charset="0"/>
                <a:cs typeface="Al Bayan Plain" charset="0"/>
              </a:rPr>
              <a:t>●</a:t>
            </a:r>
            <a:r>
              <a:rPr lang="zh-CN" altLang="en-US" sz="2800">
                <a:latin typeface="Al Bayan Plain" charset="0"/>
                <a:cs typeface="Al Bayan Plain" charset="0"/>
              </a:rPr>
              <a:t>Joint Extraction of Aspect and Sentiment</a:t>
            </a:r>
            <a:endParaRPr lang="zh-CN" altLang="en-US" sz="2800">
              <a:latin typeface="Al Bayan Plain" charset="0"/>
              <a:cs typeface="Al Bayan Plain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146175" y="2767965"/>
            <a:ext cx="973963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Arial" panose="020B0604020202090204" pitchFamily="34" charset="0"/>
                <a:cs typeface="Arial" panose="020B0604020202090204" pitchFamily="34" charset="0"/>
              </a:rPr>
              <a:t>•</a:t>
            </a:r>
            <a:r>
              <a:rPr sz="2000">
                <a:latin typeface="Al Bayan Plain" charset="0"/>
                <a:cs typeface="Al Bayan Plain" charset="0"/>
              </a:rPr>
              <a:t>Most previous studies that jointly perform aspect and sentiment extraction are LDA-based methods.</a:t>
            </a:r>
            <a:endParaRPr sz="2000">
              <a:latin typeface="Al Bayan Plain" charset="0"/>
              <a:cs typeface="Al Bayan Plain" charset="0"/>
            </a:endParaRPr>
          </a:p>
          <a:p>
            <a:endParaRPr lang="en-US" altLang="zh-CN" sz="2000">
              <a:latin typeface="Al Bayan Plain" charset="0"/>
              <a:cs typeface="Al Bayan Plain" charset="0"/>
            </a:endParaRPr>
          </a:p>
          <a:p>
            <a:r>
              <a:rPr lang="zh-CN" altLang="en-US" sz="2000">
                <a:latin typeface="Arial" panose="020B0604020202090204" pitchFamily="34" charset="0"/>
                <a:cs typeface="Arial" panose="020B0604020202090204" pitchFamily="34" charset="0"/>
                <a:sym typeface="+mn-ea"/>
              </a:rPr>
              <a:t>•</a:t>
            </a:r>
            <a:r>
              <a:rPr sz="2000">
                <a:latin typeface="Al Bayan Plain" charset="0"/>
                <a:cs typeface="Al Bayan Plain" charset="0"/>
              </a:rPr>
              <a:t>they suffer from the drawback of not imposing discriminative constraints among  topic-word distribution can largely overlap among different topics, allowing redundant topics to appear and making it hard to classify them.</a:t>
            </a:r>
            <a:endParaRPr sz="2000">
              <a:latin typeface="Al Bayan Plain" charset="0"/>
              <a:cs typeface="Al Bayan Plai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930548"/>
            <a:ext cx="10515600" cy="482946"/>
          </a:xfrm>
        </p:spPr>
        <p:txBody>
          <a:bodyPr/>
          <a:lstStyle/>
          <a:p>
            <a:r>
              <a:rPr lang="en-US" altLang="zh-CN" sz="44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 panose="02020503050405090304" charset="0"/>
                <a:ea typeface="楷体" panose="02010609060101010101" pitchFamily="49" charset="-122"/>
                <a:cs typeface="Times New Roman Bold" panose="02020503050405090304" charset="0"/>
                <a:sym typeface="+mn-ea"/>
              </a:rPr>
              <a:t>Problem Definition</a:t>
            </a:r>
            <a:br>
              <a:rPr lang="en-US" altLang="zh-CN" sz="4400" b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 panose="02020503050405090304" charset="0"/>
                <a:ea typeface="楷体" panose="02010609060101010101" pitchFamily="49" charset="-122"/>
                <a:cs typeface="Times New Roman Bold" panose="02020503050405090304" charset="0"/>
                <a:sym typeface="+mn-ea"/>
              </a:rPr>
            </a:br>
            <a:endParaRPr lang="en-US" altLang="zh-CN" sz="4400" dirty="0"/>
          </a:p>
        </p:txBody>
      </p:sp>
      <p:sp>
        <p:nvSpPr>
          <p:cNvPr id="6" name="文本框 5"/>
          <p:cNvSpPr txBox="1"/>
          <p:nvPr/>
        </p:nvSpPr>
        <p:spPr>
          <a:xfrm>
            <a:off x="987425" y="2152015"/>
            <a:ext cx="985329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   </a:t>
            </a:r>
            <a:r>
              <a:rPr sz="2000">
                <a:latin typeface="Al Bayan Plain" charset="0"/>
                <a:cs typeface="Al Bayan Plain" charset="0"/>
              </a:rPr>
              <a:t>Our weakly-supervised aspect-based sentiment analysis task is defined as follows. The input is a training corpus D = {d1, d2, . . . , d|D|} of text reviews from a certain domain (e.g., restaurant or laptop) without any label for aspects or sentiment.</a:t>
            </a:r>
            <a:endParaRPr sz="2000">
              <a:latin typeface="Al Bayan Plain" charset="0"/>
              <a:cs typeface="Al Bayan Plain" charset="0"/>
            </a:endParaRPr>
          </a:p>
          <a:p>
            <a:endParaRPr sz="2000">
              <a:latin typeface="Al Bayan Plain" charset="0"/>
              <a:cs typeface="Al Bayan Plain" charset="0"/>
            </a:endParaRPr>
          </a:p>
          <a:p>
            <a:r>
              <a:rPr sz="2000">
                <a:latin typeface="Al Bayan Plain" charset="0"/>
                <a:cs typeface="Al Bayan Plain" charset="0"/>
              </a:rPr>
              <a:t>        A list of keywords la for each aspect topic (denoted as a ∈ A) and ls for each sentiment polarity (denoted as s ∈ S) are provided by users as guidance.</a:t>
            </a:r>
            <a:endParaRPr sz="2000">
              <a:latin typeface="Al Bayan Plain" charset="0"/>
              <a:cs typeface="Al Bayan Plain" charset="0"/>
            </a:endParaRPr>
          </a:p>
          <a:p>
            <a:endParaRPr sz="2000">
              <a:latin typeface="Al Bayan Plain" charset="0"/>
              <a:cs typeface="Al Bayan Plain" charset="0"/>
            </a:endParaRPr>
          </a:p>
          <a:p>
            <a:r>
              <a:rPr sz="2000">
                <a:latin typeface="Al Bayan Plain" charset="0"/>
                <a:cs typeface="Al Bayan Plain" charset="0"/>
              </a:rPr>
              <a:t>        For each unseen review in the same domain, our model outputs a set of </a:t>
            </a:r>
            <a:r>
              <a:rPr lang="en-US" sz="2000">
                <a:latin typeface="Al Bayan Plain" charset="0"/>
                <a:cs typeface="Al Bayan Plain" charset="0"/>
              </a:rPr>
              <a:t>&lt;</a:t>
            </a:r>
            <a:r>
              <a:rPr sz="2000">
                <a:latin typeface="Al Bayan Plain" charset="0"/>
                <a:cs typeface="Al Bayan Plain" charset="0"/>
              </a:rPr>
              <a:t>s, a</a:t>
            </a:r>
            <a:r>
              <a:rPr lang="en-US" sz="2000">
                <a:latin typeface="Al Bayan Plain" charset="0"/>
                <a:cs typeface="Al Bayan Plain" charset="0"/>
              </a:rPr>
              <a:t>&gt;</a:t>
            </a:r>
            <a:r>
              <a:rPr sz="2000">
                <a:latin typeface="Al Bayan Plain" charset="0"/>
                <a:cs typeface="Al Bayan Plain" charset="0"/>
              </a:rPr>
              <a:t> labels.</a:t>
            </a:r>
            <a:endParaRPr sz="2000">
              <a:latin typeface="Al Bayan Plain" charset="0"/>
              <a:cs typeface="Al Bayan Plai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 panose="02020503050405090304" charset="0"/>
                <a:ea typeface="楷体" panose="02010609060101010101" pitchFamily="49" charset="-122"/>
                <a:cs typeface="Times New Roman Bold" panose="02020503050405090304" charset="0"/>
                <a:sym typeface="+mn-ea"/>
              </a:rPr>
              <a:t>Model</a:t>
            </a:r>
            <a:endParaRPr lang="en-US" altLang="zh-CN" sz="4400" dirty="0"/>
          </a:p>
        </p:txBody>
      </p:sp>
      <p:sp>
        <p:nvSpPr>
          <p:cNvPr id="3" name="文本框 2"/>
          <p:cNvSpPr txBox="1"/>
          <p:nvPr/>
        </p:nvSpPr>
        <p:spPr>
          <a:xfrm>
            <a:off x="1539240" y="2008505"/>
            <a:ext cx="70021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latin typeface="Al Bayan Plain" charset="0"/>
                <a:cs typeface="Al Bayan Plain" charset="0"/>
                <a:sym typeface="+mn-ea"/>
              </a:rPr>
              <a:t>       </a:t>
            </a:r>
            <a:endParaRPr lang="zh-CN" altLang="en-US" sz="2800">
              <a:latin typeface="Al Bayan Plain" charset="0"/>
              <a:cs typeface="Al Bayan Plain" charset="0"/>
            </a:endParaRPr>
          </a:p>
        </p:txBody>
      </p:sp>
      <p:pic>
        <p:nvPicPr>
          <p:cNvPr id="6" name="图片 5" descr="截屏2020-11-10 下午8.11.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" y="1891030"/>
            <a:ext cx="12094210" cy="4401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4130</Words>
  <Application>WPS 演示</Application>
  <PresentationFormat>自定义</PresentationFormat>
  <Paragraphs>142</Paragraphs>
  <Slides>21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28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50" baseType="lpstr">
      <vt:lpstr>Arial</vt:lpstr>
      <vt:lpstr>方正书宋_GBK</vt:lpstr>
      <vt:lpstr>Wingdings</vt:lpstr>
      <vt:lpstr>Bahnschrift Condensed</vt:lpstr>
      <vt:lpstr>苹方-简</vt:lpstr>
      <vt:lpstr>Gill Sans Ultra Bold</vt:lpstr>
      <vt:lpstr>Times New Roman</vt:lpstr>
      <vt:lpstr>华康俪金黑W8(P)</vt:lpstr>
      <vt:lpstr>宋体</vt:lpstr>
      <vt:lpstr>仿宋</vt:lpstr>
      <vt:lpstr>方正仿宋_GBK</vt:lpstr>
      <vt:lpstr>汉仪书宋二KW</vt:lpstr>
      <vt:lpstr>楷体</vt:lpstr>
      <vt:lpstr>Times New Roman Bold</vt:lpstr>
      <vt:lpstr>汉仪楷体KW</vt:lpstr>
      <vt:lpstr>Al Bayan Bold</vt:lpstr>
      <vt:lpstr>Al Bayan Plain</vt:lpstr>
      <vt:lpstr>黑体</vt:lpstr>
      <vt:lpstr>楷体_GB2312</vt:lpstr>
      <vt:lpstr>等线</vt:lpstr>
      <vt:lpstr>汉仪中等线KW</vt:lpstr>
      <vt:lpstr>微软雅黑</vt:lpstr>
      <vt:lpstr>汉仪旗黑</vt:lpstr>
      <vt:lpstr>宋体</vt:lpstr>
      <vt:lpstr>Arial Unicode MS</vt:lpstr>
      <vt:lpstr>汉仪中黑KW</vt:lpstr>
      <vt:lpstr>宋体-简</vt:lpstr>
      <vt:lpstr>汉仪楷体简</vt:lpstr>
      <vt:lpstr>Office 主题​​</vt:lpstr>
      <vt:lpstr>PowerPoint 演示文稿</vt:lpstr>
      <vt:lpstr>PowerPoint 演示文稿</vt:lpstr>
      <vt:lpstr>Introduction</vt:lpstr>
      <vt:lpstr>Introduction</vt:lpstr>
      <vt:lpstr>Introduction</vt:lpstr>
      <vt:lpstr>Related Work</vt:lpstr>
      <vt:lpstr>Related Work</vt:lpstr>
      <vt:lpstr>Problem Definition </vt:lpstr>
      <vt:lpstr>Model</vt:lpstr>
      <vt:lpstr>Model  </vt:lpstr>
      <vt:lpstr>Model</vt:lpstr>
      <vt:lpstr>Model</vt:lpstr>
      <vt:lpstr>Model </vt:lpstr>
      <vt:lpstr>Evaluation</vt:lpstr>
      <vt:lpstr>Evaluation</vt:lpstr>
      <vt:lpstr>Evaluation</vt:lpstr>
      <vt:lpstr>Evaluation</vt:lpstr>
      <vt:lpstr>Evaluation</vt:lpstr>
      <vt:lpstr>Evaluation</vt:lpstr>
      <vt:lpstr>Conclusion 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wangjia</cp:lastModifiedBy>
  <cp:revision>961</cp:revision>
  <dcterms:created xsi:type="dcterms:W3CDTF">2020-11-15T02:59:54Z</dcterms:created>
  <dcterms:modified xsi:type="dcterms:W3CDTF">2020-11-15T02:59:54Z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2052-2.7.1.4479</vt:lpwstr>
  </property>
</Properties>
</file>